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69" r:id="rId3"/>
    <p:sldId id="292" r:id="rId4"/>
    <p:sldId id="293" r:id="rId5"/>
    <p:sldId id="296" r:id="rId6"/>
    <p:sldId id="297" r:id="rId7"/>
    <p:sldId id="288" r:id="rId8"/>
    <p:sldId id="290" r:id="rId9"/>
    <p:sldId id="298" r:id="rId10"/>
    <p:sldId id="26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FC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A5D7-21CD-4D10-A112-24F189150B45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6E7-139E-4925-B821-3D33166AA2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A5D7-21CD-4D10-A112-24F189150B45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6E7-139E-4925-B821-3D33166AA2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A5D7-21CD-4D10-A112-24F189150B45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6E7-139E-4925-B821-3D33166AA2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A5D7-21CD-4D10-A112-24F189150B45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6E7-139E-4925-B821-3D33166AA2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A5D7-21CD-4D10-A112-24F189150B45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6E7-139E-4925-B821-3D33166AA2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A5D7-21CD-4D10-A112-24F189150B45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6E7-139E-4925-B821-3D33166AA2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A5D7-21CD-4D10-A112-24F189150B45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6E7-139E-4925-B821-3D33166AA2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A5D7-21CD-4D10-A112-24F189150B45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6E7-139E-4925-B821-3D33166AA2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A5D7-21CD-4D10-A112-24F189150B45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6E7-139E-4925-B821-3D33166AA2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A5D7-21CD-4D10-A112-24F189150B45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6E7-139E-4925-B821-3D33166AA2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A5D7-21CD-4D10-A112-24F189150B45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06E7-139E-4925-B821-3D33166AA2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98A5D7-21CD-4D10-A112-24F189150B45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6A06E7-139E-4925-B821-3D33166AA2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hyperlink" Target="http://matematika-online-a.kvalitne.cz/uvodni-stranka.htm" TargetMode="External"/><Relationship Id="rId7" Type="http://schemas.openxmlformats.org/officeDocument/2006/relationships/hyperlink" Target="http://www.labo.cz/mftabulky.htm" TargetMode="External"/><Relationship Id="rId2" Type="http://schemas.openxmlformats.org/officeDocument/2006/relationships/hyperlink" Target="http://www.zsdobrichovice.cz/programy/matika/praclisty/listy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jeskola.cz/Learning/matematika.php" TargetMode="External"/><Relationship Id="rId5" Type="http://schemas.openxmlformats.org/officeDocument/2006/relationships/hyperlink" Target="http://www.mojeskola.cz/SkolaHrou/Linky/matematika.php" TargetMode="External"/><Relationship Id="rId4" Type="http://schemas.openxmlformats.org/officeDocument/2006/relationships/hyperlink" Target="http://www.educaweb.cz/e-knihovna/metodicke-vzory-moduly-odkazy-apod/vyuziti-ict-ve-vyuce-matematik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17689" y="2239898"/>
            <a:ext cx="8609307" cy="428544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95250" h="101600" prst="slope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405981" y="248538"/>
            <a:ext cx="8609307" cy="173654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95250" h="101600" prst="slope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4720" y="5323127"/>
            <a:ext cx="4529225" cy="983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44094" y="4604191"/>
            <a:ext cx="7130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800" b="1" dirty="0"/>
              <a:t>ČÍSLO PROJEKTU</a:t>
            </a:r>
            <a:r>
              <a:rPr lang="cs-CZ" sz="2800" dirty="0"/>
              <a:t>: </a:t>
            </a:r>
            <a:r>
              <a:rPr lang="cs-CZ" sz="2800" dirty="0" smtClean="0"/>
              <a:t>CZ.1.07/1.4.00/21.2364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844094" y="3038485"/>
            <a:ext cx="6983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/>
              <a:t>NÁZEV</a:t>
            </a:r>
            <a:r>
              <a:rPr lang="cs-CZ" sz="2800"/>
              <a:t>: </a:t>
            </a:r>
            <a:r>
              <a:rPr lang="cs-CZ" sz="2800" smtClean="0"/>
              <a:t>VY_32_INOVACE_04_03_M9_Hanak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870289" y="2552432"/>
            <a:ext cx="4446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/>
              <a:t>AUTOR</a:t>
            </a:r>
            <a:r>
              <a:rPr lang="cs-CZ" sz="2800" dirty="0"/>
              <a:t>: Ing. Roman Hanák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8130" y="3561705"/>
            <a:ext cx="3735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TÉMA</a:t>
            </a:r>
            <a:r>
              <a:rPr lang="cs-CZ" sz="2800" dirty="0"/>
              <a:t>: Lomené </a:t>
            </a:r>
            <a:r>
              <a:rPr lang="cs-CZ" sz="2800" dirty="0" smtClean="0"/>
              <a:t>výrazy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19716" y="248538"/>
            <a:ext cx="8424936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1600" dirty="0"/>
              <a:t>Základní škola Libina, příspěvková </a:t>
            </a:r>
            <a:r>
              <a:rPr lang="cs-CZ" sz="1600" dirty="0" smtClean="0"/>
              <a:t>organizace, Libina 548,788 05,IČ: 708 708 61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Název projektu</a:t>
            </a:r>
            <a:r>
              <a:rPr lang="cs-CZ" sz="1600"/>
              <a:t>: </a:t>
            </a:r>
            <a:r>
              <a:rPr lang="cs-CZ" sz="1600" smtClean="0"/>
              <a:t>Škola hrou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sz="1600" dirty="0"/>
              <a:t>Tento projekt je spolufinancován Evropským sociálním fondem </a:t>
            </a:r>
            <a:r>
              <a:rPr lang="cs-CZ" sz="1600" dirty="0" smtClean="0"/>
              <a:t>republiky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Vzdělávací oblast Matematika a její aplikace</a:t>
            </a:r>
          </a:p>
          <a:p>
            <a:pPr>
              <a:lnSpc>
                <a:spcPct val="150000"/>
              </a:lnSpc>
            </a:pPr>
            <a:endParaRPr 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844094" y="4072225"/>
            <a:ext cx="5553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OBSAH</a:t>
            </a:r>
            <a:r>
              <a:rPr lang="cs-CZ" sz="2800" dirty="0"/>
              <a:t>: </a:t>
            </a:r>
            <a:r>
              <a:rPr lang="cs-CZ" sz="2800" dirty="0" smtClean="0"/>
              <a:t>Krácení </a:t>
            </a:r>
            <a:r>
              <a:rPr lang="cs-CZ" sz="2800" smtClean="0"/>
              <a:t>lomených výrazů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190" y="620688"/>
            <a:ext cx="1425794" cy="12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9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0371" y="1228110"/>
            <a:ext cx="8886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100" dirty="0"/>
              <a:t>MOLNÁR, Josef; LEPÍK, Libor; LIŠKOVÁ, Hana a kol. </a:t>
            </a:r>
            <a:r>
              <a:rPr lang="cs-CZ" sz="1100" i="1" dirty="0"/>
              <a:t>Matematika 9</a:t>
            </a:r>
            <a:r>
              <a:rPr lang="cs-CZ" sz="1100" dirty="0"/>
              <a:t>. Olomouc: </a:t>
            </a:r>
            <a:r>
              <a:rPr lang="cs-CZ" sz="1100" dirty="0" err="1"/>
              <a:t>Prodos</a:t>
            </a:r>
            <a:r>
              <a:rPr lang="cs-CZ" sz="1100" dirty="0"/>
              <a:t>, 2001, ISBN 80-7230-109-8.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100" dirty="0"/>
              <a:t>MULLEROVÁ, Jana; BRANT, Jiří; HORÁČEK, Rudolf a kol. </a:t>
            </a:r>
            <a:r>
              <a:rPr lang="cs-CZ" sz="1100" i="1" dirty="0"/>
              <a:t>Matematika pro 9. ročník Algebra</a:t>
            </a:r>
            <a:r>
              <a:rPr lang="cs-CZ" sz="1100" dirty="0"/>
              <a:t>. Praha: Kvarta, 2000, ISBN 80-86326-10-1.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100" dirty="0"/>
              <a:t>DYTRYCH, Martin; DOBIASOVÁ, Irena; LIVŇANSKÁ, Libuše. Sbírka úloh z matematiky –početní úlohy. Pohořelice: Fortuna, 2001, ISBN 80-7168-766-9.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100" dirty="0"/>
              <a:t>Galerie klipart MS Office 2010</a:t>
            </a:r>
          </a:p>
          <a:p>
            <a:endParaRPr lang="cs-CZ" sz="11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55776" y="215062"/>
            <a:ext cx="2634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Použité zdroje: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87498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16484" y="260649"/>
            <a:ext cx="8659712" cy="7920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2032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6484" y="1340768"/>
            <a:ext cx="8659712" cy="52565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2032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/>
        </p:nvSpPr>
        <p:spPr>
          <a:xfrm>
            <a:off x="3275856" y="116632"/>
            <a:ext cx="2160240" cy="85165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ANOTACE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/>
        </p:nvSpPr>
        <p:spPr>
          <a:xfrm>
            <a:off x="469876" y="1564184"/>
            <a:ext cx="8352928" cy="191811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Tato hodina je zaměřena na krácení lomených výrazů. Naleznete zde několik řešených příkladů, které nám ukazují krácení lomených výrazů. Na závěr jsou příklady na samostatné procvičení.</a:t>
            </a:r>
            <a:r>
              <a:rPr lang="cs-CZ" sz="1800" dirty="0"/>
              <a:t> </a:t>
            </a:r>
            <a:endParaRPr lang="cs-CZ" sz="1800" dirty="0" smtClean="0"/>
          </a:p>
          <a:p>
            <a:pPr algn="just"/>
            <a:r>
              <a:rPr lang="cs-CZ" sz="1800" dirty="0" smtClean="0"/>
              <a:t>Inovativnost </a:t>
            </a:r>
            <a:r>
              <a:rPr lang="cs-CZ" sz="1800" dirty="0"/>
              <a:t>je v tom, že se zde vyskytuje řada moderních interaktivních prvků.  Máme zde názorné grafické animace, obrázky, komentáře k řešení a hypertextové odkazy. Žáci lépe pochopí probíranou látku a hodina je pro ně zajímavější. </a:t>
            </a:r>
          </a:p>
          <a:p>
            <a:pPr algn="just"/>
            <a:r>
              <a:rPr lang="cs-CZ" sz="1800" dirty="0"/>
              <a:t>Každý řešený příklad je pomocí animací rozdělen na dílčí kroky, takže vyučující se nezdržuje psaním na tabuli, ale pomocí ovladače postupně odkrývá řešení příkladu a má tak možnost žáky nechat samostatně tvořit a věnovat se těm žákům, kteří potřebují individuální pomoc.</a:t>
            </a:r>
          </a:p>
          <a:p>
            <a:pPr algn="just"/>
            <a:r>
              <a:rPr lang="cs-CZ" sz="1800" dirty="0"/>
              <a:t>Na konci hodiny je stránka, kde jsou odkazy na internetové stránky, které prověří matematické dovednosti formou her nebo různých testů. Vyučující má možnost vybrat si z uvedených odkazů stránku, na které otestuje vědomosti žáků. Hodina je tvořena tak, aby se mohla být odučena v multimediální učebně nebo v počítačové učebně, které mají připojení k internetu. </a:t>
            </a:r>
          </a:p>
          <a:p>
            <a:pPr algn="just"/>
            <a:r>
              <a:rPr lang="cs-CZ" sz="1800" dirty="0" smtClean="0"/>
              <a:t> </a:t>
            </a:r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cs-CZ" sz="1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cs-CZ" sz="1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cs-CZ" sz="1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cs-CZ" sz="1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9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82700" y="131533"/>
            <a:ext cx="8659712" cy="12092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39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2032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2200" y="3568583"/>
            <a:ext cx="5287912" cy="2164673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/>
          <a:scene3d>
            <a:camera prst="orthographicFront"/>
            <a:lightRig rig="threePt" dir="t"/>
          </a:scene3d>
          <a:sp3d>
            <a:bevelT w="2032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2164" y="1787637"/>
            <a:ext cx="8620248" cy="131442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/>
          <a:scene3d>
            <a:camera prst="orthographicFront"/>
            <a:lightRig rig="threePt" dir="t"/>
          </a:scene3d>
          <a:sp3d>
            <a:bevelT w="2032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83768" y="474541"/>
            <a:ext cx="4049898" cy="52322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Zapamatujte si !!!</a:t>
            </a:r>
            <a:endParaRPr lang="cs-CZ" sz="26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0650" y="3779520"/>
            <a:ext cx="4873438" cy="169277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cs-CZ" sz="2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Chceme-li zjednodušit výraz krácením, musíme vždy výraz </a:t>
            </a:r>
            <a:br>
              <a:rPr lang="cs-CZ" sz="2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cs-CZ" sz="2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v čitateli a jmenovateli upravit na součin.</a:t>
            </a:r>
            <a:endParaRPr lang="cs-CZ" sz="26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2658" y="1967795"/>
            <a:ext cx="8139260" cy="954107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Krátit lomený výraz znamená dělit čitatele i jmenovatel stejným výrazem různým od nuly.</a:t>
            </a:r>
            <a:endParaRPr lang="cs-CZ" sz="26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spravce\AppData\Local\Microsoft\Windows\Temporary Internet Files\Content.IE5\0BASIBLT\MC900440428[8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2702" y="3568583"/>
            <a:ext cx="1944216" cy="2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863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9684" y="2674086"/>
            <a:ext cx="8343287" cy="161901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FC04"/>
              </a:gs>
            </a:gsLst>
          </a:gradFill>
          <a:ln w="53975" cap="rnd" cmpd="sng"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133350" h="9525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10836" y="132569"/>
            <a:ext cx="8496944" cy="2000287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127000" h="1270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977" y="198207"/>
            <a:ext cx="539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effectLst/>
              </a:rPr>
              <a:t>1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) </a:t>
            </a:r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Zjednodušte lomené výrazy:</a:t>
            </a:r>
            <a:endParaRPr lang="cs-CZ" sz="28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374633" y="2721358"/>
                <a:ext cx="1281227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𝒂𝒃𝒄</m:t>
                        </m:r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33" y="2721358"/>
                <a:ext cx="1281227" cy="99078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177920" y="2179910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Řešení: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ovéPole 7"/>
              <p:cNvSpPr txBox="1"/>
              <p:nvPr/>
            </p:nvSpPr>
            <p:spPr>
              <a:xfrm>
                <a:off x="1486312" y="2711262"/>
                <a:ext cx="2592288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𝒃𝒄</m:t>
                        </m:r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12" y="2711262"/>
                <a:ext cx="2592288" cy="99078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3330127" y="2721358"/>
                <a:ext cx="2592288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𝒃𝒄</m:t>
                        </m:r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127" y="2721358"/>
                <a:ext cx="2592288" cy="99078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ovéPole 9"/>
              <p:cNvSpPr txBox="1"/>
              <p:nvPr/>
            </p:nvSpPr>
            <p:spPr>
              <a:xfrm>
                <a:off x="598807" y="3732840"/>
                <a:ext cx="315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b="1" dirty="0" smtClean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Podmínka :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cs-CZ" sz="2800" b="1" dirty="0" smtClean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 </a:t>
                </a:r>
                <a:endParaRPr lang="cs-CZ" sz="2800" b="1" dirty="0"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7" y="3732840"/>
                <a:ext cx="3153364" cy="5232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3861" t="-10465" b="-325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>
          <a:xfrm>
            <a:off x="598807" y="839790"/>
            <a:ext cx="2664296" cy="114905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127000" h="1270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4060348" y="839041"/>
            <a:ext cx="3031932" cy="1149799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127000" h="1270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ovéPole 6"/>
              <p:cNvSpPr txBox="1"/>
              <p:nvPr/>
            </p:nvSpPr>
            <p:spPr>
              <a:xfrm>
                <a:off x="662467" y="858505"/>
                <a:ext cx="2845170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a) </a:t>
                </a:r>
                <a14:m>
                  <m:oMath xmlns:m="http://schemas.openxmlformats.org/officeDocument/2006/math">
                    <m:r>
                      <a:rPr lang="cs-CZ" sz="40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𝒂𝒃𝒄</m:t>
                        </m:r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67" y="858505"/>
                <a:ext cx="2845170" cy="99078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8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ovéPole 11"/>
              <p:cNvSpPr txBox="1"/>
              <p:nvPr/>
            </p:nvSpPr>
            <p:spPr>
              <a:xfrm>
                <a:off x="4060348" y="817051"/>
                <a:ext cx="2887916" cy="1073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b)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𝟐𝟏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𝟏𝟒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348" y="817051"/>
                <a:ext cx="2887916" cy="107369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délník 14"/>
          <p:cNvSpPr/>
          <p:nvPr/>
        </p:nvSpPr>
        <p:spPr>
          <a:xfrm>
            <a:off x="247100" y="4602124"/>
            <a:ext cx="8343287" cy="1945916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FC04"/>
              </a:gs>
            </a:gsLst>
          </a:gradFill>
          <a:ln w="53975" cap="rnd" cmpd="sng"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133350" h="9525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ovéPole 18"/>
              <p:cNvSpPr txBox="1"/>
              <p:nvPr/>
            </p:nvSpPr>
            <p:spPr>
              <a:xfrm>
                <a:off x="548893" y="5877272"/>
                <a:ext cx="54284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Podmínky :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𝟎</m:t>
                    </m:r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, </m:t>
                    </m:r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𝒃</m:t>
                    </m:r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𝟎</m:t>
                    </m:r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, </m:t>
                    </m:r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𝒄</m:t>
                    </m:r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cs-CZ" sz="2800" b="1" dirty="0" smtClean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 </a:t>
                </a:r>
                <a:endParaRPr lang="cs-CZ" sz="2800" b="1" dirty="0"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93" y="5877272"/>
                <a:ext cx="5428419" cy="52322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2245" t="-10465" b="-325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ovéPole 19"/>
              <p:cNvSpPr txBox="1"/>
              <p:nvPr/>
            </p:nvSpPr>
            <p:spPr>
              <a:xfrm>
                <a:off x="-45120" y="4638717"/>
                <a:ext cx="2378763" cy="1081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𝟐𝟏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𝟏𝟒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120" y="4638717"/>
                <a:ext cx="2378763" cy="108119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ovéPole 20"/>
              <p:cNvSpPr txBox="1"/>
              <p:nvPr/>
            </p:nvSpPr>
            <p:spPr>
              <a:xfrm>
                <a:off x="1829587" y="4638717"/>
                <a:ext cx="4083948" cy="1081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𝟕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cs-CZ" sz="4000" b="1" i="1" dirty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</m:t>
                        </m:r>
                        <m:r>
                          <a:rPr lang="cs-CZ" sz="4000" b="1" i="1" dirty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cs-CZ" sz="4000" b="1" i="1" dirty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cs-CZ" sz="4000" b="1" i="1" dirty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𝟕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</m:t>
                        </m:r>
                        <m:sSup>
                          <m:sSupPr>
                            <m:ctrlPr>
                              <a:rPr lang="cs-CZ" sz="4000" b="1" i="1" dirty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cs-CZ" sz="4000" b="1" i="1" dirty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cs-CZ" sz="4000" b="1" i="1" dirty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587" y="4638717"/>
                <a:ext cx="4083948" cy="1081193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ovéPole 21"/>
              <p:cNvSpPr txBox="1"/>
              <p:nvPr/>
            </p:nvSpPr>
            <p:spPr>
              <a:xfrm>
                <a:off x="4555327" y="4638716"/>
                <a:ext cx="2041974" cy="1081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27" y="4638716"/>
                <a:ext cx="2041974" cy="1081193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aoblený obdélníkový popisek 10"/>
          <p:cNvSpPr/>
          <p:nvPr/>
        </p:nvSpPr>
        <p:spPr>
          <a:xfrm>
            <a:off x="2411760" y="4149080"/>
            <a:ext cx="4887467" cy="1224135"/>
          </a:xfrm>
          <a:prstGeom prst="wedgeRoundRectCallout">
            <a:avLst>
              <a:gd name="adj1" fmla="val -46209"/>
              <a:gd name="adj2" fmla="val -8348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Čitatel i jmenovatel můžeme krátit výrazem </a:t>
            </a:r>
            <a:r>
              <a:rPr lang="cs-CZ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3a.</a:t>
            </a:r>
            <a:endParaRPr lang="cs-CZ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Zaoblený obdélníkový popisek 22"/>
              <p:cNvSpPr/>
              <p:nvPr/>
            </p:nvSpPr>
            <p:spPr>
              <a:xfrm>
                <a:off x="3964453" y="3120772"/>
                <a:ext cx="5179547" cy="1224135"/>
              </a:xfrm>
              <a:prstGeom prst="wedgeRoundRectCallout">
                <a:avLst>
                  <a:gd name="adj1" fmla="val -51603"/>
                  <a:gd name="adj2" fmla="val 81471"/>
                  <a:gd name="adj3" fmla="val 16667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Čitatel i jmenovatel můžeme krátit výrazem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a:rPr lang="cs-CZ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7</m:t>
                    </m:r>
                    <m:sSup>
                      <m:sSupPr>
                        <m:ctrlP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𝑐</m:t>
                    </m:r>
                    <m:r>
                      <a:rPr lang="cs-CZ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cs-CZ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Zaoblený obdélníkový popise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453" y="3120772"/>
                <a:ext cx="5179547" cy="1224135"/>
              </a:xfrm>
              <a:prstGeom prst="wedgeRoundRectCallout">
                <a:avLst>
                  <a:gd name="adj1" fmla="val -51603"/>
                  <a:gd name="adj2" fmla="val 81471"/>
                  <a:gd name="adj3" fmla="val 16667"/>
                </a:avLst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C:\Users\spravce\AppData\Local\Microsoft\Windows\Temporary Internet Files\Content.IE5\0BASIBLT\MC900438000[6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675" y="2724450"/>
            <a:ext cx="186372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63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9" grpId="0" animBg="1"/>
      <p:bldP spid="10" grpId="0" animBg="1"/>
      <p:bldP spid="7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11" grpId="0" animBg="1"/>
      <p:bldP spid="11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8425" y="2179910"/>
            <a:ext cx="8343287" cy="3913386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FC04"/>
              </a:gs>
            </a:gsLst>
          </a:gradFill>
          <a:ln w="53975" cap="rnd" cmpd="sng"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133350" h="9525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54354" y="49148"/>
            <a:ext cx="8496944" cy="1496231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127000" h="1270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3976" y="459817"/>
            <a:ext cx="539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2) </a:t>
            </a:r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Zjednodušte lomený výrazy:</a:t>
            </a:r>
            <a:endParaRPr lang="cs-CZ" sz="28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ovéPole 4"/>
              <p:cNvSpPr txBox="1"/>
              <p:nvPr/>
            </p:nvSpPr>
            <p:spPr>
              <a:xfrm>
                <a:off x="384975" y="2348880"/>
                <a:ext cx="2386825" cy="1150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𝟏𝟓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𝟏𝟓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75" y="2348880"/>
                <a:ext cx="2386825" cy="11507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175314" y="1685734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Řešení: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ovéPole 6"/>
              <p:cNvSpPr txBox="1"/>
              <p:nvPr/>
            </p:nvSpPr>
            <p:spPr>
              <a:xfrm>
                <a:off x="2179340" y="2368224"/>
                <a:ext cx="3312368" cy="115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·(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𝟏𝟓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·(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340" y="2368224"/>
                <a:ext cx="3312368" cy="11533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490717" y="5393192"/>
                <a:ext cx="3119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b="1" dirty="0" smtClean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Podmínka : </a:t>
                </a:r>
                <a14:m>
                  <m:oMath xmlns:m="http://schemas.openxmlformats.org/officeDocument/2006/math">
                    <m:r>
                      <a:rPr lang="cs-CZ" sz="28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𝐱</m:t>
                    </m:r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r>
                  <a:rPr lang="cs-CZ" sz="2800" b="1" dirty="0" smtClean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 </a:t>
                </a:r>
                <a:endParaRPr lang="cs-CZ" sz="2800" b="1" dirty="0"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17" y="5393192"/>
                <a:ext cx="31197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906" t="-10465" b="-325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5691535" y="222739"/>
            <a:ext cx="2664296" cy="114905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127000" h="1270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ovéPole 11"/>
              <p:cNvSpPr txBox="1"/>
              <p:nvPr/>
            </p:nvSpPr>
            <p:spPr>
              <a:xfrm>
                <a:off x="5755195" y="241454"/>
                <a:ext cx="2845170" cy="1150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𝟏𝟓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𝟏𝟓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195" y="241454"/>
                <a:ext cx="2845170" cy="11507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aoblený obdélníkový popisek 18"/>
          <p:cNvSpPr/>
          <p:nvPr/>
        </p:nvSpPr>
        <p:spPr>
          <a:xfrm>
            <a:off x="879238" y="3890319"/>
            <a:ext cx="5179547" cy="1224135"/>
          </a:xfrm>
          <a:prstGeom prst="wedgeRoundRectCallout">
            <a:avLst>
              <a:gd name="adj1" fmla="val -39343"/>
              <a:gd name="adj2" fmla="val -9178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Výrazy v čitateli i jmenovateli rozložíme na součiny.</a:t>
            </a:r>
            <a:endParaRPr lang="cs-CZ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Zaoblený obdélníkový popisek 19"/>
          <p:cNvSpPr/>
          <p:nvPr/>
        </p:nvSpPr>
        <p:spPr>
          <a:xfrm>
            <a:off x="1472851" y="3788758"/>
            <a:ext cx="5704929" cy="1224135"/>
          </a:xfrm>
          <a:prstGeom prst="wedgeRoundRectCallout">
            <a:avLst>
              <a:gd name="adj1" fmla="val 44181"/>
              <a:gd name="adj2" fmla="val -7414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 jmenovateli vytkneme (-1), abychom dostali opačný dvojčlen</a:t>
            </a:r>
            <a:endParaRPr lang="cs-CZ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Zaoblený obdélníkový popisek 20"/>
              <p:cNvSpPr/>
              <p:nvPr/>
            </p:nvSpPr>
            <p:spPr>
              <a:xfrm>
                <a:off x="3963344" y="933311"/>
                <a:ext cx="4392487" cy="1224135"/>
              </a:xfrm>
              <a:prstGeom prst="wedgeRoundRectCallout">
                <a:avLst>
                  <a:gd name="adj1" fmla="val -51603"/>
                  <a:gd name="adj2" fmla="val 81471"/>
                  <a:gd name="adj3" fmla="val 16667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Závorku upravíme podle vzorce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cs-CZ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Zaoblený obdélníkový popise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344" y="933311"/>
                <a:ext cx="4392487" cy="1224135"/>
              </a:xfrm>
              <a:prstGeom prst="wedgeRoundRectCallout">
                <a:avLst>
                  <a:gd name="adj1" fmla="val -51603"/>
                  <a:gd name="adj2" fmla="val 81471"/>
                  <a:gd name="adj3" fmla="val 16667"/>
                </a:avLst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ovéPole 21"/>
              <p:cNvSpPr txBox="1"/>
              <p:nvPr/>
            </p:nvSpPr>
            <p:spPr>
              <a:xfrm>
                <a:off x="4644008" y="1817047"/>
                <a:ext cx="3711823" cy="1704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</m:t>
                        </m:r>
                        <m:d>
                          <m:d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</m:d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·(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·(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cs-CZ" sz="40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817047"/>
                <a:ext cx="3711823" cy="170450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ovéPole 22"/>
              <p:cNvSpPr txBox="1"/>
              <p:nvPr/>
            </p:nvSpPr>
            <p:spPr>
              <a:xfrm>
                <a:off x="453797" y="4013560"/>
                <a:ext cx="4636005" cy="108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</m:t>
                        </m:r>
                        <m:d>
                          <m:d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</m:d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·(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</m:t>
                        </m:r>
                        <m:d>
                          <m:d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·(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97" y="4013560"/>
                <a:ext cx="4636005" cy="108895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Zaoblený obdélníkový popisek 23"/>
              <p:cNvSpPr/>
              <p:nvPr/>
            </p:nvSpPr>
            <p:spPr>
              <a:xfrm>
                <a:off x="2745183" y="2403868"/>
                <a:ext cx="5171083" cy="1224135"/>
              </a:xfrm>
              <a:prstGeom prst="wedgeRoundRectCallout">
                <a:avLst>
                  <a:gd name="adj1" fmla="val -51603"/>
                  <a:gd name="adj2" fmla="val 81471"/>
                  <a:gd name="adj3" fmla="val 16667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Lomený výraz můžeme krátit součinem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5·(</m:t>
                    </m:r>
                    <m:r>
                      <a:rPr lang="cs-CZ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cs-CZ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cs-CZ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cs-CZ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4" name="Zaoblený obdélníkový popise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83" y="2403868"/>
                <a:ext cx="5171083" cy="1224135"/>
              </a:xfrm>
              <a:prstGeom prst="wedgeRoundRectCallout">
                <a:avLst>
                  <a:gd name="adj1" fmla="val -51603"/>
                  <a:gd name="adj2" fmla="val 81471"/>
                  <a:gd name="adj3" fmla="val 16667"/>
                </a:avLst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ovéPole 24"/>
              <p:cNvSpPr txBox="1"/>
              <p:nvPr/>
            </p:nvSpPr>
            <p:spPr>
              <a:xfrm>
                <a:off x="3784847" y="4066672"/>
                <a:ext cx="1970349" cy="9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847" y="4066672"/>
                <a:ext cx="1970349" cy="946221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ovéPole 25"/>
              <p:cNvSpPr txBox="1"/>
              <p:nvPr/>
            </p:nvSpPr>
            <p:spPr>
              <a:xfrm>
                <a:off x="5146550" y="4069560"/>
                <a:ext cx="2392660" cy="9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550" y="4069560"/>
                <a:ext cx="2392660" cy="946221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spravce\AppData\Local\Microsoft\Windows\Temporary Internet Files\Content.IE5\0BASIBLT\MC900440446[8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683" y="4502386"/>
            <a:ext cx="18288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88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9" grpId="0" animBg="1"/>
      <p:bldP spid="12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5314" y="2179910"/>
            <a:ext cx="8810134" cy="3913386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FC04"/>
              </a:gs>
            </a:gsLst>
          </a:gradFill>
          <a:ln w="53975" cap="rnd" cmpd="sng"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133350" h="9525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54353" y="49148"/>
            <a:ext cx="8810133" cy="1496231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127000" h="1270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3976" y="459817"/>
            <a:ext cx="539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) </a:t>
            </a:r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Zjednodušte lomený výrazy:</a:t>
            </a:r>
            <a:endParaRPr lang="cs-CZ" sz="28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ovéPole 4"/>
              <p:cNvSpPr txBox="1"/>
              <p:nvPr/>
            </p:nvSpPr>
            <p:spPr>
              <a:xfrm>
                <a:off x="0" y="2368224"/>
                <a:ext cx="2890881" cy="975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𝟏𝟐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𝟏𝟔</m:t>
                        </m:r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𝟒𝟖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𝟑𝟔</m:t>
                        </m:r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68224"/>
                <a:ext cx="2890881" cy="97558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175314" y="1685734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Řešení: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ovéPole 7"/>
              <p:cNvSpPr txBox="1"/>
              <p:nvPr/>
            </p:nvSpPr>
            <p:spPr>
              <a:xfrm>
                <a:off x="363976" y="5044407"/>
                <a:ext cx="3061607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b="1" dirty="0" smtClean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Podmínka : </a:t>
                </a:r>
                <a14:m>
                  <m:oMath xmlns:m="http://schemas.openxmlformats.org/officeDocument/2006/math">
                    <m:r>
                      <a:rPr lang="cs-CZ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</a:rPr>
                      <m:t>𝒔</m:t>
                    </m:r>
                    <m:r>
                      <a:rPr lang="cs-CZ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≠</m:t>
                    </m:r>
                    <m:f>
                      <m:fPr>
                        <m:ctrlPr>
                          <a:rPr lang="cs-C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cs-C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cs-CZ" sz="3200" b="1" dirty="0"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76" y="5044407"/>
                <a:ext cx="3061607" cy="80131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183" b="-5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5691534" y="222739"/>
            <a:ext cx="3056929" cy="114905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127000" h="1270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ovéPole 9"/>
              <p:cNvSpPr txBox="1"/>
              <p:nvPr/>
            </p:nvSpPr>
            <p:spPr>
              <a:xfrm>
                <a:off x="5530920" y="176954"/>
                <a:ext cx="3081217" cy="1073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𝟏𝟐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𝟏𝟔</m:t>
                        </m:r>
                        <m:sSup>
                          <m:sSupPr>
                            <m:ctrlP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cs-CZ" sz="40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𝟒𝟖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40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𝟑𝟔</m:t>
                        </m:r>
                      </m:den>
                    </m:f>
                  </m:oMath>
                </a14:m>
                <a:endParaRPr lang="cs-CZ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920" y="176954"/>
                <a:ext cx="3081217" cy="10738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aoblený obdélníkový popisek 10"/>
          <p:cNvSpPr/>
          <p:nvPr/>
        </p:nvSpPr>
        <p:spPr>
          <a:xfrm>
            <a:off x="575648" y="3850633"/>
            <a:ext cx="5179547" cy="1224135"/>
          </a:xfrm>
          <a:prstGeom prst="wedgeRoundRectCallout">
            <a:avLst>
              <a:gd name="adj1" fmla="val -39343"/>
              <a:gd name="adj2" fmla="val -9178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Výrazy v čitateli i jmenovateli rozložíme na součiny.</a:t>
            </a:r>
            <a:endParaRPr lang="cs-CZ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Zaoblený obdélníkový popisek 11"/>
          <p:cNvSpPr/>
          <p:nvPr/>
        </p:nvSpPr>
        <p:spPr>
          <a:xfrm>
            <a:off x="3111789" y="222739"/>
            <a:ext cx="5704929" cy="1224135"/>
          </a:xfrm>
          <a:prstGeom prst="wedgeRoundRectCallout">
            <a:avLst>
              <a:gd name="adj1" fmla="val 25259"/>
              <a:gd name="adj2" fmla="val 12504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 jmenovateli vytkneme (-1), abychom dostali opačný dvojčlen</a:t>
            </a:r>
            <a:endParaRPr lang="cs-CZ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Zaoblený obdélníkový popisek 12"/>
              <p:cNvSpPr/>
              <p:nvPr/>
            </p:nvSpPr>
            <p:spPr>
              <a:xfrm>
                <a:off x="4219650" y="4066496"/>
                <a:ext cx="4392487" cy="1224135"/>
              </a:xfrm>
              <a:prstGeom prst="wedgeRoundRectCallout">
                <a:avLst>
                  <a:gd name="adj1" fmla="val -46110"/>
                  <a:gd name="adj2" fmla="val -107348"/>
                  <a:gd name="adj3" fmla="val 16667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Závorku upravíme podle vzorce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cs-CZ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Zaoblený obdélníkový popise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650" y="4066496"/>
                <a:ext cx="4392487" cy="1224135"/>
              </a:xfrm>
              <a:prstGeom prst="wedgeRoundRectCallout">
                <a:avLst>
                  <a:gd name="adj1" fmla="val -46110"/>
                  <a:gd name="adj2" fmla="val -107348"/>
                  <a:gd name="adj3" fmla="val 16667"/>
                </a:avLst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Zaoblený obdélníkový popisek 15"/>
              <p:cNvSpPr/>
              <p:nvPr/>
            </p:nvSpPr>
            <p:spPr>
              <a:xfrm>
                <a:off x="2852781" y="5044407"/>
                <a:ext cx="5171083" cy="1224135"/>
              </a:xfrm>
              <a:prstGeom prst="wedgeRoundRectCallout">
                <a:avLst>
                  <a:gd name="adj1" fmla="val -50865"/>
                  <a:gd name="adj2" fmla="val -80375"/>
                  <a:gd name="adj3" fmla="val 16667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Lomený výraz můžeme krátit součinem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4</m:t>
                    </m:r>
                    <m:r>
                      <a:rPr lang="cs-CZ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·(2</m:t>
                    </m:r>
                    <m:r>
                      <a:rPr lang="cs-CZ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cs-CZ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−3)</m:t>
                    </m:r>
                  </m:oMath>
                </a14:m>
                <a:endParaRPr lang="cs-CZ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Zaoblený obdélníkový popise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781" y="5044407"/>
                <a:ext cx="5171083" cy="1224135"/>
              </a:xfrm>
              <a:prstGeom prst="wedgeRoundRectCallout">
                <a:avLst>
                  <a:gd name="adj1" fmla="val -50865"/>
                  <a:gd name="adj2" fmla="val -80375"/>
                  <a:gd name="adj3" fmla="val 16667"/>
                </a:avLst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ovéPole 18"/>
              <p:cNvSpPr txBox="1"/>
              <p:nvPr/>
            </p:nvSpPr>
            <p:spPr>
              <a:xfrm>
                <a:off x="2323353" y="2449519"/>
                <a:ext cx="4248472" cy="97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36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·(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 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·(</m:t>
                        </m:r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𝟏𝟐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353" y="2449519"/>
                <a:ext cx="4248472" cy="97481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ovéPole 19"/>
              <p:cNvSpPr txBox="1"/>
              <p:nvPr/>
            </p:nvSpPr>
            <p:spPr>
              <a:xfrm>
                <a:off x="5262495" y="2449519"/>
                <a:ext cx="4248472" cy="98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36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·(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 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</m:t>
                        </m:r>
                        <m:d>
                          <m:d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𝒔</m:t>
                            </m:r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·(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cs-CZ" sz="36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95" y="2449519"/>
                <a:ext cx="4248472" cy="98931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ovéPole 20"/>
              <p:cNvSpPr txBox="1"/>
              <p:nvPr/>
            </p:nvSpPr>
            <p:spPr>
              <a:xfrm>
                <a:off x="3385471" y="3763634"/>
                <a:ext cx="2124236" cy="91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36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</m:t>
                        </m:r>
                        <m:d>
                          <m:d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471" y="3763634"/>
                <a:ext cx="2124236" cy="91493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ovéPole 21"/>
              <p:cNvSpPr txBox="1"/>
              <p:nvPr/>
            </p:nvSpPr>
            <p:spPr>
              <a:xfrm>
                <a:off x="4989938" y="3842694"/>
                <a:ext cx="3065378" cy="83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36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38" y="3842694"/>
                <a:ext cx="3065378" cy="83119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ovéPole 17"/>
              <p:cNvSpPr txBox="1"/>
              <p:nvPr/>
            </p:nvSpPr>
            <p:spPr>
              <a:xfrm>
                <a:off x="202810" y="3763634"/>
                <a:ext cx="4248472" cy="98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36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</m:t>
                        </m:r>
                        <m:d>
                          <m:d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·(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 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</m:t>
                        </m:r>
                        <m:d>
                          <m:d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𝒔</m:t>
                            </m:r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·(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0" y="3763634"/>
                <a:ext cx="4248472" cy="98931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spravce\AppData\Local\Microsoft\Windows\Temporary Internet Files\Content.IE5\HGW68T4R\MC900432483[3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6316" y="4652201"/>
            <a:ext cx="1778000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64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179512" y="0"/>
            <a:ext cx="8740576" cy="66693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37978" y="679426"/>
            <a:ext cx="8410486" cy="57606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344557" y="1772816"/>
            <a:ext cx="8410486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2236" y="101823"/>
            <a:ext cx="6816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4) Zjednodušte výrazy a uveďte ,kdy mají smysl</a:t>
            </a:r>
            <a:endParaRPr lang="cs-CZ" sz="2400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ovéPole 11"/>
              <p:cNvSpPr txBox="1"/>
              <p:nvPr/>
            </p:nvSpPr>
            <p:spPr>
              <a:xfrm>
                <a:off x="462236" y="679426"/>
                <a:ext cx="2845170" cy="961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a)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𝟐𝟎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𝒙𝒚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𝟏𝟓</m:t>
                        </m:r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36" y="679426"/>
                <a:ext cx="2845170" cy="96180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4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ovéPole 17"/>
              <p:cNvSpPr txBox="1"/>
              <p:nvPr/>
            </p:nvSpPr>
            <p:spPr>
              <a:xfrm>
                <a:off x="462236" y="1772816"/>
                <a:ext cx="2845170" cy="104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b)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  <m:sSup>
                              <m:sSupPr>
                                <m:ctrlPr>
                                  <a:rPr lang="cs-CZ" sz="3600" b="1" i="1" dirty="0" smtClean="0">
                                    <a:ln w="10541" cmpd="sng">
                                      <a:solidFill>
                                        <a:schemeClr val="accent1">
                                          <a:shade val="88000"/>
                                          <a:satMod val="11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3600" b="1" i="1" dirty="0" smtClean="0">
                                    <a:ln w="10541" cmpd="sng">
                                      <a:solidFill>
                                        <a:schemeClr val="accent1">
                                          <a:shade val="88000"/>
                                          <a:satMod val="11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cs-CZ" sz="3600" b="1" i="1" dirty="0" smtClean="0">
                                    <a:ln w="10541" cmpd="sng">
                                      <a:solidFill>
                                        <a:schemeClr val="accent1">
                                          <a:shade val="88000"/>
                                          <a:satMod val="11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36" y="1772816"/>
                <a:ext cx="2845170" cy="104714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4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ovéPole 18"/>
              <p:cNvSpPr txBox="1"/>
              <p:nvPr/>
            </p:nvSpPr>
            <p:spPr>
              <a:xfrm>
                <a:off x="462236" y="2996952"/>
                <a:ext cx="28451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c)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𝒗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𝟏𝟐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𝒗</m:t>
                        </m:r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36" y="2996952"/>
                <a:ext cx="2845170" cy="89255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497" b="-20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ovéPole 20"/>
              <p:cNvSpPr txBox="1"/>
              <p:nvPr/>
            </p:nvSpPr>
            <p:spPr>
              <a:xfrm>
                <a:off x="510804" y="5229200"/>
                <a:ext cx="2845170" cy="898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e)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𝟐𝟓</m:t>
                        </m:r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04" y="5229200"/>
                <a:ext cx="2845170" cy="89819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497" b="-20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ovéPole 21"/>
              <p:cNvSpPr txBox="1"/>
              <p:nvPr/>
            </p:nvSpPr>
            <p:spPr>
              <a:xfrm>
                <a:off x="5148064" y="691010"/>
                <a:ext cx="2845170" cy="961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f)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691010"/>
                <a:ext cx="2845170" cy="96180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42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délník 23"/>
          <p:cNvSpPr/>
          <p:nvPr/>
        </p:nvSpPr>
        <p:spPr>
          <a:xfrm>
            <a:off x="327887" y="4077072"/>
            <a:ext cx="8410486" cy="1152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ovéPole 19"/>
              <p:cNvSpPr txBox="1"/>
              <p:nvPr/>
            </p:nvSpPr>
            <p:spPr>
              <a:xfrm>
                <a:off x="486520" y="4077072"/>
                <a:ext cx="2845170" cy="97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d)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𝟔𝟒</m:t>
                        </m:r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0" y="4077072"/>
                <a:ext cx="2845170" cy="97539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4497" b="-1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ovéPole 24"/>
              <p:cNvSpPr txBox="1"/>
              <p:nvPr/>
            </p:nvSpPr>
            <p:spPr>
              <a:xfrm>
                <a:off x="5148064" y="1891572"/>
                <a:ext cx="2845170" cy="9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891572"/>
                <a:ext cx="2845170" cy="97276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4283" b="-1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ovéPole 25"/>
              <p:cNvSpPr txBox="1"/>
              <p:nvPr/>
            </p:nvSpPr>
            <p:spPr>
              <a:xfrm>
                <a:off x="5067298" y="2996952"/>
                <a:ext cx="3006702" cy="1044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g)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𝒙𝒚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98" y="2996952"/>
                <a:ext cx="3006702" cy="104464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ovéPole 26"/>
              <p:cNvSpPr txBox="1"/>
              <p:nvPr/>
            </p:nvSpPr>
            <p:spPr>
              <a:xfrm>
                <a:off x="5152998" y="4166752"/>
                <a:ext cx="3307434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h)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𝟏𝟐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𝟏𝟖</m:t>
                        </m:r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𝟔𝟎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𝟓𝟎</m:t>
                        </m:r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998" y="4166752"/>
                <a:ext cx="3307434" cy="89274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3683" b="-20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ovéPole 27"/>
              <p:cNvSpPr txBox="1"/>
              <p:nvPr/>
            </p:nvSpPr>
            <p:spPr>
              <a:xfrm>
                <a:off x="5152998" y="5301208"/>
                <a:ext cx="2845170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i)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cs-CZ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998" y="5301208"/>
                <a:ext cx="2845170" cy="89274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4283" b="-20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spravce\AppData\Local\Microsoft\Windows\Temporary Internet Files\Content.IE5\D1R1SU0N\MC900434403[7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31892"/>
            <a:ext cx="13620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298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192484" y="99786"/>
            <a:ext cx="8920088" cy="65675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447285" y="688973"/>
            <a:ext cx="8410486" cy="57606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447285" y="1784302"/>
            <a:ext cx="8410486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77044" y="99786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Výsledky:</a:t>
            </a:r>
            <a:endParaRPr lang="cs-CZ" sz="2400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ovéPole 21"/>
              <p:cNvSpPr txBox="1"/>
              <p:nvPr/>
            </p:nvSpPr>
            <p:spPr>
              <a:xfrm>
                <a:off x="421513" y="700557"/>
                <a:ext cx="3965748" cy="89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cs-CZ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3" y="700557"/>
                <a:ext cx="3965748" cy="89107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072" b="-20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ovéPole 22"/>
              <p:cNvSpPr txBox="1"/>
              <p:nvPr/>
            </p:nvSpPr>
            <p:spPr>
              <a:xfrm>
                <a:off x="421513" y="1787304"/>
                <a:ext cx="4072229" cy="961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sSup>
                          <m:sSupPr>
                            <m:ctrlP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cs-CZ" sz="3600" b="1" i="1" dirty="0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𝒛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3" y="1787304"/>
                <a:ext cx="4072229" cy="96180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9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ovéPole 23"/>
              <p:cNvSpPr txBox="1"/>
              <p:nvPr/>
            </p:nvSpPr>
            <p:spPr>
              <a:xfrm>
                <a:off x="447285" y="3044599"/>
                <a:ext cx="441224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cs-CZ" sz="36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𝒖</m:t>
                    </m:r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</m:t>
                    </m:r>
                    <m:f>
                      <m:fPr>
                        <m:ctrlPr>
                          <a:rPr lang="cs-CZ" sz="28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8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cs-CZ" sz="28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𝒗</m:t>
                    </m:r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85" y="3044599"/>
                <a:ext cx="4412246" cy="89255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762" b="-13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ovéPole 24"/>
              <p:cNvSpPr txBox="1"/>
              <p:nvPr/>
            </p:nvSpPr>
            <p:spPr>
              <a:xfrm>
                <a:off x="447285" y="5310755"/>
                <a:ext cx="393997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e)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𝒂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≠±</m:t>
                    </m:r>
                    <m:f>
                      <m:fPr>
                        <m:ctrlPr>
                          <a:rPr lang="cs-CZ" sz="24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4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cs-CZ" sz="24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cs-CZ" sz="24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85" y="5310755"/>
                <a:ext cx="3939976" cy="89255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3091" b="-13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ovéPole 25"/>
              <p:cNvSpPr txBox="1"/>
              <p:nvPr/>
            </p:nvSpPr>
            <p:spPr>
              <a:xfrm>
                <a:off x="5264893" y="682324"/>
                <a:ext cx="2845170" cy="961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f)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893" y="682324"/>
                <a:ext cx="2845170" cy="96180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45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438529" y="4086619"/>
            <a:ext cx="8410486" cy="1152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ovéPole 27"/>
              <p:cNvSpPr txBox="1"/>
              <p:nvPr/>
            </p:nvSpPr>
            <p:spPr>
              <a:xfrm>
                <a:off x="393036" y="4216407"/>
                <a:ext cx="379143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d)  </a:t>
                </a:r>
                <a14:m>
                  <m:oMath xmlns:m="http://schemas.openxmlformats.org/officeDocument/2006/math">
                    <m:r>
                      <a:rPr lang="cs-CZ" sz="3600" b="1" i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</m:t>
                    </m:r>
                    <m:f>
                      <m:fPr>
                        <m:ctrlPr>
                          <a:rPr lang="cs-CZ" sz="28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8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cs-CZ" sz="28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6" y="4216407"/>
                <a:ext cx="3791434" cy="89255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215" b="-20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ovéPole 28"/>
              <p:cNvSpPr txBox="1"/>
              <p:nvPr/>
            </p:nvSpPr>
            <p:spPr>
              <a:xfrm>
                <a:off x="5204957" y="1891057"/>
                <a:ext cx="3161459" cy="88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e)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957" y="1891057"/>
                <a:ext cx="3161459" cy="88844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4054" b="-20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ovéPole 29"/>
              <p:cNvSpPr txBox="1"/>
              <p:nvPr/>
            </p:nvSpPr>
            <p:spPr>
              <a:xfrm>
                <a:off x="5124191" y="3049395"/>
                <a:ext cx="3674273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g)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𝒙𝒚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≠−</m:t>
                    </m:r>
                    <m:f>
                      <m:fPr>
                        <m:ctrlPr>
                          <a:rPr lang="cs-CZ" sz="28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8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cs-CZ" sz="28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den>
                    </m:f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91" y="3049395"/>
                <a:ext cx="3674273" cy="88992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664" b="-13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ovéPole 30"/>
              <p:cNvSpPr txBox="1"/>
              <p:nvPr/>
            </p:nvSpPr>
            <p:spPr>
              <a:xfrm>
                <a:off x="5248077" y="4215045"/>
                <a:ext cx="3622395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h)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≠−</m:t>
                    </m:r>
                    <m:f>
                      <m:fPr>
                        <m:ctrlPr>
                          <a:rPr lang="cs-CZ" sz="28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8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cs-CZ" sz="28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cs-CZ" sz="28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8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077" y="4215045"/>
                <a:ext cx="3622395" cy="89274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3535" b="-13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ovéPole 31"/>
              <p:cNvSpPr txBox="1"/>
              <p:nvPr/>
            </p:nvSpPr>
            <p:spPr>
              <a:xfrm>
                <a:off x="5264892" y="5291826"/>
                <a:ext cx="353357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i)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36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cs-CZ" sz="36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   </m:t>
                    </m:r>
                  </m:oMath>
                </a14:m>
                <a:r>
                  <a:rPr lang="cs-CZ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≠±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cs-CZ" sz="2400" b="1" i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892" y="5291826"/>
                <a:ext cx="3533572" cy="89255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3627" b="-20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spravce\AppData\Local\Microsoft\Windows\Temporary Internet Files\Content.IE5\BL96J1IA\MC900437791[10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821" y="165150"/>
            <a:ext cx="1306256" cy="107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545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1448" y="620688"/>
            <a:ext cx="8609307" cy="6120680"/>
          </a:xfrm>
          <a:prstGeom prst="roundRect">
            <a:avLst>
              <a:gd name="adj" fmla="val 3035"/>
            </a:avLst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95250" h="101600" prst="slope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cs-CZ" dirty="0"/>
          </a:p>
        </p:txBody>
      </p:sp>
      <p:sp>
        <p:nvSpPr>
          <p:cNvPr id="3" name="Obdélník 2">
            <a:hlinkClick r:id="rId2"/>
          </p:cNvPr>
          <p:cNvSpPr/>
          <p:nvPr/>
        </p:nvSpPr>
        <p:spPr>
          <a:xfrm>
            <a:off x="427794" y="3320988"/>
            <a:ext cx="8167115" cy="64807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ZŠ Dobřichovice – pracovní listy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hlinkClick r:id="rId3"/>
          </p:cNvPr>
          <p:cNvSpPr/>
          <p:nvPr/>
        </p:nvSpPr>
        <p:spPr>
          <a:xfrm>
            <a:off x="427794" y="4149080"/>
            <a:ext cx="8167115" cy="64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Matematika pro každého</a:t>
            </a:r>
          </a:p>
        </p:txBody>
      </p:sp>
      <p:sp>
        <p:nvSpPr>
          <p:cNvPr id="5" name="Obdélník 4">
            <a:hlinkClick r:id="rId4"/>
          </p:cNvPr>
          <p:cNvSpPr/>
          <p:nvPr/>
        </p:nvSpPr>
        <p:spPr>
          <a:xfrm>
            <a:off x="427794" y="866676"/>
            <a:ext cx="8167115" cy="64807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Matematické hry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Obdélník 5">
            <a:hlinkClick r:id="rId5"/>
          </p:cNvPr>
          <p:cNvSpPr/>
          <p:nvPr/>
        </p:nvSpPr>
        <p:spPr>
          <a:xfrm>
            <a:off x="427794" y="2528900"/>
            <a:ext cx="8167114" cy="64807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Moje škola – matematika 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Obdélník 6">
            <a:hlinkClick r:id="rId6"/>
          </p:cNvPr>
          <p:cNvSpPr/>
          <p:nvPr/>
        </p:nvSpPr>
        <p:spPr>
          <a:xfrm>
            <a:off x="427794" y="1693528"/>
            <a:ext cx="8167114" cy="64807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Moje škola – matematika 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hlinkClick r:id="rId3"/>
          </p:cNvPr>
          <p:cNvSpPr/>
          <p:nvPr/>
        </p:nvSpPr>
        <p:spPr>
          <a:xfrm>
            <a:off x="427794" y="5013176"/>
            <a:ext cx="8167115" cy="64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Matematika pro základní školy</a:t>
            </a:r>
          </a:p>
        </p:txBody>
      </p:sp>
      <p:sp>
        <p:nvSpPr>
          <p:cNvPr id="9" name="Obdélník 8">
            <a:hlinkClick r:id="rId7"/>
          </p:cNvPr>
          <p:cNvSpPr/>
          <p:nvPr/>
        </p:nvSpPr>
        <p:spPr>
          <a:xfrm>
            <a:off x="427793" y="5805264"/>
            <a:ext cx="8167115" cy="64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Fyzikální, matematické a chemické tabulky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330213" y="5313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Hypertextové odkazy</a:t>
            </a:r>
            <a:endParaRPr lang="cs-CZ" sz="2800" dirty="0"/>
          </a:p>
        </p:txBody>
      </p:sp>
      <p:pic>
        <p:nvPicPr>
          <p:cNvPr id="11" name="Picture 3" descr="C:\Users\spravce\AppData\Local\Microsoft\Windows\Temporary Internet Files\Content.IE5\BL96J1IA\MC900440428[2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330" y="186680"/>
            <a:ext cx="1261203" cy="13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25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1075</TotalTime>
  <Words>321</Words>
  <Application>Microsoft Office PowerPoint</Application>
  <PresentationFormat>Předvádění na obrazovce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Aerodynamika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ZŠ Libina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ZŠ Libina</dc:creator>
  <cp:lastModifiedBy>Standard</cp:lastModifiedBy>
  <cp:revision>148</cp:revision>
  <dcterms:created xsi:type="dcterms:W3CDTF">2012-04-23T18:25:05Z</dcterms:created>
  <dcterms:modified xsi:type="dcterms:W3CDTF">2016-01-08T21:02:59Z</dcterms:modified>
</cp:coreProperties>
</file>